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Bold" pitchFamily="2" charset="-79"/>
      <p:bold r:id="rId13"/>
    </p:embeddedFont>
    <p:embeddedFont>
      <p:font typeface="Heebo Light" pitchFamily="2" charset="-79"/>
      <p:regular r:id="rId14"/>
    </p:embeddedFont>
    <p:embeddedFont>
      <p:font typeface="Montserrat" panose="00000500000000000000" pitchFamily="2"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204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Hava Havai App Analysis: User Flow, Metrics Funnel, and Growth Plan</a:t>
            </a:r>
            <a:endParaRPr lang="en-US" sz="4450" dirty="0"/>
          </a:p>
        </p:txBody>
      </p:sp>
      <p:sp>
        <p:nvSpPr>
          <p:cNvPr id="4" name="Text 1"/>
          <p:cNvSpPr/>
          <p:nvPr/>
        </p:nvSpPr>
        <p:spPr>
          <a:xfrm>
            <a:off x="6280190" y="447770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will examine the Hava Havai app's user journey, analyze key performance metrics, and propose a growth plan to increase user acquisition.</a:t>
            </a:r>
            <a:endParaRPr lang="en-US" sz="1750" dirty="0"/>
          </a:p>
        </p:txBody>
      </p:sp>
      <p:sp>
        <p:nvSpPr>
          <p:cNvPr id="5" name="Shape 2"/>
          <p:cNvSpPr/>
          <p:nvPr/>
        </p:nvSpPr>
        <p:spPr>
          <a:xfrm>
            <a:off x="6280190" y="5838468"/>
            <a:ext cx="362903" cy="362903"/>
          </a:xfrm>
          <a:prstGeom prst="roundRect">
            <a:avLst>
              <a:gd name="adj" fmla="val 25194296"/>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6287810" y="5846088"/>
            <a:ext cx="347663" cy="347663"/>
          </a:xfrm>
          <a:prstGeom prst="rect">
            <a:avLst/>
          </a:prstGeom>
        </p:spPr>
      </p:pic>
      <p:sp>
        <p:nvSpPr>
          <p:cNvPr id="7" name="Text 3"/>
          <p:cNvSpPr/>
          <p:nvPr/>
        </p:nvSpPr>
        <p:spPr>
          <a:xfrm>
            <a:off x="6756440" y="5821561"/>
            <a:ext cx="2540437" cy="396835"/>
          </a:xfrm>
          <a:prstGeom prst="rect">
            <a:avLst/>
          </a:prstGeom>
          <a:noFill/>
          <a:ln/>
        </p:spPr>
        <p:txBody>
          <a:bodyPr wrap="none" lIns="0" tIns="0" rIns="0" bIns="0" rtlCol="0" anchor="t"/>
          <a:lstStyle/>
          <a:p>
            <a:pPr marL="0" indent="0" algn="l">
              <a:lnSpc>
                <a:spcPts val="3100"/>
              </a:lnSpc>
              <a:buNone/>
            </a:pPr>
            <a:r>
              <a:rPr lang="en-US" sz="2200" b="1" dirty="0">
                <a:solidFill>
                  <a:srgbClr val="DCD7E5"/>
                </a:solidFill>
                <a:latin typeface="Heebo Bold" pitchFamily="34" charset="0"/>
                <a:ea typeface="Heebo Bold" pitchFamily="34" charset="-122"/>
                <a:cs typeface="Heebo Bold" pitchFamily="34" charset="-120"/>
              </a:rPr>
              <a:t>by rudransh sharma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Conclusion: Moving Forward</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By focusing on user experience improvements by working on friction points , data-driven decision-making, and strategic growth initiatives like adding new features , social media and online growth  we can ensure the continued success of the Hava Havai app. The app's future is bright, filled with opportunities for growth and positive user impact.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5707261"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1. User Flow Analysis</a:t>
            </a:r>
            <a:endParaRPr lang="en-US" sz="4450" dirty="0"/>
          </a:p>
        </p:txBody>
      </p:sp>
      <p:sp>
        <p:nvSpPr>
          <p:cNvPr id="3" name="Text 1"/>
          <p:cNvSpPr/>
          <p:nvPr/>
        </p:nvSpPr>
        <p:spPr>
          <a:xfrm>
            <a:off x="793790" y="3634264"/>
            <a:ext cx="3046333"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Mapping the Journey</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We'll map the end-to-end user journey from app download to booking a flight. We'll identify key touchpoints, such as onboarding, flight search, and payment and standout elements like easy of searching ,flights view etc.</a:t>
            </a:r>
            <a:endParaRPr lang="en-US" sz="1750" dirty="0"/>
          </a:p>
        </p:txBody>
      </p:sp>
      <p:sp>
        <p:nvSpPr>
          <p:cNvPr id="5" name="Text 3"/>
          <p:cNvSpPr/>
          <p:nvPr/>
        </p:nvSpPr>
        <p:spPr>
          <a:xfrm>
            <a:off x="7599521" y="3634264"/>
            <a:ext cx="3221950" cy="354330"/>
          </a:xfrm>
          <a:prstGeom prst="rect">
            <a:avLst/>
          </a:prstGeom>
          <a:noFill/>
          <a:ln/>
        </p:spPr>
        <p:txBody>
          <a:bodyPr wrap="none" lIns="0" tIns="0" rIns="0" bIns="0" rtlCol="0" anchor="t"/>
          <a:lstStyle/>
          <a:p>
            <a:pPr marL="0" indent="0">
              <a:lnSpc>
                <a:spcPts val="2750"/>
              </a:lnSpc>
              <a:buNone/>
            </a:pPr>
            <a:r>
              <a:rPr lang="en-US" sz="2200" dirty="0">
                <a:solidFill>
                  <a:srgbClr val="F2F0F4"/>
                </a:solidFill>
                <a:latin typeface="Montserrat" pitchFamily="34" charset="0"/>
                <a:ea typeface="Montserrat" pitchFamily="34" charset="-122"/>
                <a:cs typeface="Montserrat" pitchFamily="34" charset="-120"/>
              </a:rPr>
              <a:t>Identifying Pain Points</a:t>
            </a:r>
            <a:endParaRPr lang="en-US" sz="2200" dirty="0"/>
          </a:p>
        </p:txBody>
      </p:sp>
      <p:sp>
        <p:nvSpPr>
          <p:cNvPr id="6" name="Text 4"/>
          <p:cNvSpPr/>
          <p:nvPr/>
        </p:nvSpPr>
        <p:spPr>
          <a:xfrm>
            <a:off x="7599521"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By analyzing user behavior, we'll pinpoint areas where users experience friction or confusion. We'll prioritize suggestions for improvement.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1378863"/>
            <a:ext cx="4919305" cy="5471874"/>
          </a:xfrm>
          <a:prstGeom prst="rect">
            <a:avLst/>
          </a:prstGeom>
        </p:spPr>
      </p:pic>
      <p:sp>
        <p:nvSpPr>
          <p:cNvPr id="4" name="Text 0"/>
          <p:cNvSpPr/>
          <p:nvPr/>
        </p:nvSpPr>
        <p:spPr>
          <a:xfrm>
            <a:off x="793790" y="2203371"/>
            <a:ext cx="6942058"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1. Login and Onboarding</a:t>
            </a:r>
            <a:endParaRPr lang="en-US" sz="4450" dirty="0"/>
          </a:p>
        </p:txBody>
      </p:sp>
      <p:sp>
        <p:nvSpPr>
          <p:cNvPr id="5" name="Shape 1"/>
          <p:cNvSpPr/>
          <p:nvPr/>
        </p:nvSpPr>
        <p:spPr>
          <a:xfrm>
            <a:off x="793790" y="3252311"/>
            <a:ext cx="3664863" cy="2773799"/>
          </a:xfrm>
          <a:prstGeom prst="roundRect">
            <a:avLst>
              <a:gd name="adj" fmla="val 3435"/>
            </a:avLst>
          </a:prstGeom>
          <a:solidFill>
            <a:srgbClr val="31136C"/>
          </a:solidFill>
          <a:ln w="7620">
            <a:solidFill>
              <a:srgbClr val="4A2C85"/>
            </a:solidFill>
            <a:prstDash val="solid"/>
          </a:ln>
        </p:spPr>
        <p:txBody>
          <a:bodyPr/>
          <a:lstStyle/>
          <a:p>
            <a:endParaRPr lang="en-IN"/>
          </a:p>
        </p:txBody>
      </p:sp>
      <p:sp>
        <p:nvSpPr>
          <p:cNvPr id="6" name="Text 2"/>
          <p:cNvSpPr/>
          <p:nvPr/>
        </p:nvSpPr>
        <p:spPr>
          <a:xfrm>
            <a:off x="1028224" y="34867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Seamless Login</a:t>
            </a:r>
            <a:endParaRPr lang="en-US" sz="2200" dirty="0">
              <a:latin typeface="Times New Roman" panose="02020603050405020304" pitchFamily="18" charset="0"/>
              <a:cs typeface="Times New Roman" panose="02020603050405020304" pitchFamily="18" charset="0"/>
            </a:endParaRPr>
          </a:p>
        </p:txBody>
      </p:sp>
      <p:sp>
        <p:nvSpPr>
          <p:cNvPr id="7" name="Text 3"/>
          <p:cNvSpPr/>
          <p:nvPr/>
        </p:nvSpPr>
        <p:spPr>
          <a:xfrm>
            <a:off x="1028224" y="3977164"/>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app offers a variety of login options, including email, Google, and Apple accounts. This enhances user convenience.</a:t>
            </a:r>
            <a:endParaRPr lang="en-US" sz="1750" dirty="0"/>
          </a:p>
        </p:txBody>
      </p:sp>
      <p:sp>
        <p:nvSpPr>
          <p:cNvPr id="8" name="Shape 4"/>
          <p:cNvSpPr/>
          <p:nvPr/>
        </p:nvSpPr>
        <p:spPr>
          <a:xfrm>
            <a:off x="4685467" y="3252311"/>
            <a:ext cx="3664863" cy="2773799"/>
          </a:xfrm>
          <a:prstGeom prst="roundRect">
            <a:avLst>
              <a:gd name="adj" fmla="val 3435"/>
            </a:avLst>
          </a:prstGeom>
          <a:solidFill>
            <a:srgbClr val="31136C"/>
          </a:solidFill>
          <a:ln w="7620">
            <a:solidFill>
              <a:srgbClr val="4A2C85"/>
            </a:solidFill>
            <a:prstDash val="solid"/>
          </a:ln>
        </p:spPr>
        <p:txBody>
          <a:bodyPr/>
          <a:lstStyle/>
          <a:p>
            <a:endParaRPr lang="en-IN"/>
          </a:p>
        </p:txBody>
      </p:sp>
      <p:sp>
        <p:nvSpPr>
          <p:cNvPr id="9" name="Text 5"/>
          <p:cNvSpPr/>
          <p:nvPr/>
        </p:nvSpPr>
        <p:spPr>
          <a:xfrm>
            <a:off x="4919901" y="3486745"/>
            <a:ext cx="3195995" cy="708660"/>
          </a:xfrm>
          <a:prstGeom prst="rect">
            <a:avLst/>
          </a:prstGeom>
          <a:noFill/>
          <a:ln/>
        </p:spPr>
        <p:txBody>
          <a:bodyPr wrap="squar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Personalized Onboarding</a:t>
            </a:r>
            <a:endParaRPr lang="en-US" sz="2200" dirty="0">
              <a:latin typeface="Times New Roman" panose="02020603050405020304" pitchFamily="18" charset="0"/>
              <a:cs typeface="Times New Roman" panose="02020603050405020304" pitchFamily="18" charset="0"/>
            </a:endParaRPr>
          </a:p>
        </p:txBody>
      </p:sp>
      <p:sp>
        <p:nvSpPr>
          <p:cNvPr id="10" name="Text 6"/>
          <p:cNvSpPr/>
          <p:nvPr/>
        </p:nvSpPr>
        <p:spPr>
          <a:xfrm>
            <a:off x="4919901" y="4331494"/>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 simple onboarding process is crucial. We'll evaluate if onboarding is personalized and guides users effectively.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56019" y="283488"/>
            <a:ext cx="3662362" cy="7662624"/>
          </a:xfrm>
          <a:prstGeom prst="rect">
            <a:avLst/>
          </a:prstGeom>
        </p:spPr>
      </p:pic>
      <p:sp>
        <p:nvSpPr>
          <p:cNvPr id="4" name="Text 0"/>
          <p:cNvSpPr/>
          <p:nvPr/>
        </p:nvSpPr>
        <p:spPr>
          <a:xfrm>
            <a:off x="793790" y="93523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Times New Roman" panose="02020603050405020304" pitchFamily="18" charset="0"/>
              </a:rPr>
              <a:t>1.1 Dashboard View</a:t>
            </a:r>
            <a:endParaRPr lang="en-US" sz="4450" dirty="0"/>
          </a:p>
        </p:txBody>
      </p:sp>
      <p:sp>
        <p:nvSpPr>
          <p:cNvPr id="5" name="Shape 1"/>
          <p:cNvSpPr/>
          <p:nvPr/>
        </p:nvSpPr>
        <p:spPr>
          <a:xfrm>
            <a:off x="793790" y="223932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6" name="Text 2"/>
          <p:cNvSpPr/>
          <p:nvPr/>
        </p:nvSpPr>
        <p:spPr>
          <a:xfrm>
            <a:off x="987504" y="2324338"/>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Times New Roman" panose="02020603050405020304" pitchFamily="18" charset="0"/>
              </a:rPr>
              <a:t>1</a:t>
            </a:r>
            <a:endParaRPr lang="en-US" sz="2650" dirty="0"/>
          </a:p>
        </p:txBody>
      </p:sp>
      <p:sp>
        <p:nvSpPr>
          <p:cNvPr id="7" name="Text 3"/>
          <p:cNvSpPr/>
          <p:nvPr/>
        </p:nvSpPr>
        <p:spPr>
          <a:xfrm>
            <a:off x="1530906" y="2239328"/>
            <a:ext cx="2927747" cy="850583"/>
          </a:xfrm>
          <a:prstGeom prst="rect">
            <a:avLst/>
          </a:prstGeom>
          <a:noFill/>
          <a:ln/>
        </p:spPr>
        <p:txBody>
          <a:bodyPr wrap="square" lIns="0" tIns="0" rIns="0" bIns="0" rtlCol="0" anchor="t"/>
          <a:lstStyle/>
          <a:p>
            <a:pPr marL="0" indent="0">
              <a:lnSpc>
                <a:spcPts val="3300"/>
              </a:lnSpc>
              <a:buNone/>
            </a:pPr>
            <a:r>
              <a:rPr lang="en-US" sz="2650" b="1" dirty="0">
                <a:solidFill>
                  <a:srgbClr val="DCD7E5"/>
                </a:solidFill>
                <a:latin typeface="Times New Roman" panose="02020603050405020304" pitchFamily="18" charset="0"/>
                <a:ea typeface="Montserrat" pitchFamily="34" charset="-122"/>
                <a:cs typeface="Times New Roman" panose="02020603050405020304" pitchFamily="18" charset="0"/>
              </a:rPr>
              <a:t>Standout Elements</a:t>
            </a:r>
            <a:endParaRPr lang="en-US" sz="2650" dirty="0">
              <a:latin typeface="Times New Roman" panose="02020603050405020304" pitchFamily="18" charset="0"/>
              <a:cs typeface="Times New Roman" panose="02020603050405020304" pitchFamily="18" charset="0"/>
            </a:endParaRPr>
          </a:p>
        </p:txBody>
      </p:sp>
      <p:sp>
        <p:nvSpPr>
          <p:cNvPr id="8" name="Text 4"/>
          <p:cNvSpPr/>
          <p:nvPr/>
        </p:nvSpPr>
        <p:spPr>
          <a:xfrm>
            <a:off x="1434651" y="2812819"/>
            <a:ext cx="2927747" cy="116109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Comprehensive Metrics:</a:t>
            </a:r>
            <a:r>
              <a:rPr lang="en-US" sz="1750" dirty="0">
                <a:solidFill>
                  <a:srgbClr val="DCD7E5"/>
                </a:solidFill>
                <a:latin typeface="Heebo Light" pitchFamily="34" charset="0"/>
                <a:ea typeface="Heebo Light" pitchFamily="34" charset="-122"/>
                <a:cs typeface="Heebo Light" pitchFamily="34" charset="-120"/>
              </a:rPr>
              <a:t> Displays total trips, flights, and countries visited in a concise, professional format.</a:t>
            </a:r>
            <a:endParaRPr lang="en-US" sz="1750" dirty="0"/>
          </a:p>
        </p:txBody>
      </p:sp>
      <p:sp>
        <p:nvSpPr>
          <p:cNvPr id="9" name="Text 5"/>
          <p:cNvSpPr/>
          <p:nvPr/>
        </p:nvSpPr>
        <p:spPr>
          <a:xfrm>
            <a:off x="5156068" y="2815862"/>
            <a:ext cx="2927747" cy="1451372"/>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Trip Status Overview:</a:t>
            </a:r>
            <a:r>
              <a:rPr lang="en-US" sz="1750" dirty="0">
                <a:solidFill>
                  <a:srgbClr val="DCD7E5"/>
                </a:solidFill>
                <a:latin typeface="Heebo Light" pitchFamily="34" charset="0"/>
                <a:ea typeface="Heebo Light" pitchFamily="34" charset="-122"/>
                <a:cs typeface="Heebo Light" pitchFamily="34" charset="-120"/>
              </a:rPr>
              <a:t> Differentiates between active and completed trips, ensuring clear insights.</a:t>
            </a:r>
            <a:endParaRPr lang="en-US" sz="1750" dirty="0"/>
          </a:p>
        </p:txBody>
      </p:sp>
      <p:sp>
        <p:nvSpPr>
          <p:cNvPr id="10" name="Text 6"/>
          <p:cNvSpPr/>
          <p:nvPr/>
        </p:nvSpPr>
        <p:spPr>
          <a:xfrm>
            <a:off x="1304092" y="5558075"/>
            <a:ext cx="2927747" cy="870823"/>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latin typeface="Heebo Light" pitchFamily="34" charset="0"/>
                <a:ea typeface="Heebo Light" pitchFamily="34" charset="-122"/>
                <a:cs typeface="Heebo Light" pitchFamily="34" charset="-120"/>
              </a:rPr>
              <a:t>User-Friendly Design:</a:t>
            </a:r>
            <a:r>
              <a:rPr lang="en-US" sz="1750" dirty="0">
                <a:solidFill>
                  <a:srgbClr val="DCD7E5"/>
                </a:solidFill>
                <a:latin typeface="Heebo Light" pitchFamily="34" charset="0"/>
                <a:ea typeface="Heebo Light" pitchFamily="34" charset="-122"/>
                <a:cs typeface="Heebo Light" pitchFamily="34" charset="-120"/>
              </a:rPr>
              <a:t> Organized layout for quick access to essential travel data.</a:t>
            </a:r>
            <a:endParaRPr lang="en-US" sz="1750" dirty="0"/>
          </a:p>
        </p:txBody>
      </p:sp>
      <p:sp>
        <p:nvSpPr>
          <p:cNvPr id="11" name="Text 7"/>
          <p:cNvSpPr/>
          <p:nvPr/>
        </p:nvSpPr>
        <p:spPr>
          <a:xfrm>
            <a:off x="1530906" y="7003971"/>
            <a:ext cx="2927747" cy="290274"/>
          </a:xfrm>
          <a:prstGeom prst="rect">
            <a:avLst/>
          </a:prstGeom>
          <a:noFill/>
          <a:ln/>
        </p:spPr>
        <p:txBody>
          <a:bodyPr wrap="none" lIns="0" tIns="0" rIns="0" bIns="0" rtlCol="0" anchor="t"/>
          <a:lstStyle/>
          <a:p>
            <a:pPr marL="0" indent="0">
              <a:lnSpc>
                <a:spcPts val="2250"/>
              </a:lnSpc>
              <a:buNone/>
            </a:pPr>
            <a:endParaRPr lang="en-US" sz="1400" dirty="0"/>
          </a:p>
        </p:txBody>
      </p:sp>
      <p:sp>
        <p:nvSpPr>
          <p:cNvPr id="13" name="Text 9"/>
          <p:cNvSpPr/>
          <p:nvPr/>
        </p:nvSpPr>
        <p:spPr>
          <a:xfrm>
            <a:off x="4843939" y="2324338"/>
            <a:ext cx="19323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4" name="Text 10"/>
          <p:cNvSpPr/>
          <p:nvPr/>
        </p:nvSpPr>
        <p:spPr>
          <a:xfrm>
            <a:off x="5422583" y="2239328"/>
            <a:ext cx="2835235" cy="354330"/>
          </a:xfrm>
          <a:prstGeom prst="rect">
            <a:avLst/>
          </a:prstGeom>
          <a:noFill/>
          <a:ln/>
        </p:spPr>
        <p:txBody>
          <a:bodyPr wrap="none" lIns="0" tIns="0" rIns="0" bIns="0" rtlCol="0" anchor="t"/>
          <a:lstStyle/>
          <a:p>
            <a:pPr marL="0" indent="0">
              <a:lnSpc>
                <a:spcPts val="2750"/>
              </a:lnSpc>
              <a:buNone/>
            </a:pPr>
            <a:endParaRPr lang="en-US" sz="2200" dirty="0">
              <a:latin typeface="Times New Roman" panose="02020603050405020304" pitchFamily="18" charset="0"/>
              <a:cs typeface="Times New Roman" panose="02020603050405020304" pitchFamily="18" charset="0"/>
            </a:endParaRPr>
          </a:p>
        </p:txBody>
      </p:sp>
      <p:sp>
        <p:nvSpPr>
          <p:cNvPr id="15" name="Text 11"/>
          <p:cNvSpPr/>
          <p:nvPr/>
        </p:nvSpPr>
        <p:spPr>
          <a:xfrm>
            <a:off x="5422583" y="2729746"/>
            <a:ext cx="2927747" cy="362903"/>
          </a:xfrm>
          <a:prstGeom prst="rect">
            <a:avLst/>
          </a:prstGeom>
          <a:noFill/>
          <a:ln/>
        </p:spPr>
        <p:txBody>
          <a:bodyPr wrap="none" lIns="0" tIns="0" rIns="0" bIns="0" rtlCol="0" anchor="t"/>
          <a:lstStyle/>
          <a:p>
            <a:pPr marL="0" indent="0">
              <a:lnSpc>
                <a:spcPts val="2850"/>
              </a:lnSpc>
              <a:buNone/>
            </a:pPr>
            <a:r>
              <a:rPr lang="en-US" sz="1750" dirty="0"/>
              <a:t>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000893" y="283488"/>
            <a:ext cx="3772495" cy="7662624"/>
          </a:xfrm>
          <a:prstGeom prst="rect">
            <a:avLst/>
          </a:prstGeom>
        </p:spPr>
      </p:pic>
      <p:sp>
        <p:nvSpPr>
          <p:cNvPr id="4" name="Text 0"/>
          <p:cNvSpPr/>
          <p:nvPr/>
        </p:nvSpPr>
        <p:spPr>
          <a:xfrm>
            <a:off x="793790" y="19473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1.3. Airports View</a:t>
            </a:r>
            <a:endParaRPr lang="en-US" sz="4450" dirty="0"/>
          </a:p>
        </p:txBody>
      </p:sp>
      <p:sp>
        <p:nvSpPr>
          <p:cNvPr id="5" name="Shape 1"/>
          <p:cNvSpPr/>
          <p:nvPr/>
        </p:nvSpPr>
        <p:spPr>
          <a:xfrm>
            <a:off x="793790" y="325147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6" name="Text 2"/>
          <p:cNvSpPr/>
          <p:nvPr/>
        </p:nvSpPr>
        <p:spPr>
          <a:xfrm>
            <a:off x="987504" y="3336488"/>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7" name="Text 3"/>
          <p:cNvSpPr/>
          <p:nvPr/>
        </p:nvSpPr>
        <p:spPr>
          <a:xfrm>
            <a:off x="1530906" y="32514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Standout Element</a:t>
            </a:r>
            <a:endParaRPr lang="en-US" sz="2200" dirty="0">
              <a:latin typeface="Times New Roman" panose="02020603050405020304" pitchFamily="18" charset="0"/>
              <a:cs typeface="Times New Roman" panose="02020603050405020304" pitchFamily="18" charset="0"/>
            </a:endParaRPr>
          </a:p>
        </p:txBody>
      </p:sp>
      <p:sp>
        <p:nvSpPr>
          <p:cNvPr id="8" name="Text 4"/>
          <p:cNvSpPr/>
          <p:nvPr/>
        </p:nvSpPr>
        <p:spPr>
          <a:xfrm>
            <a:off x="1530906" y="3741896"/>
            <a:ext cx="29277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Airport Recommendation</a:t>
            </a:r>
            <a:endParaRPr lang="en-US" sz="1750" dirty="0"/>
          </a:p>
        </p:txBody>
      </p:sp>
      <p:sp>
        <p:nvSpPr>
          <p:cNvPr id="9" name="Text 5"/>
          <p:cNvSpPr/>
          <p:nvPr/>
        </p:nvSpPr>
        <p:spPr>
          <a:xfrm>
            <a:off x="1530906" y="4184094"/>
            <a:ext cx="292774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Airport Info including lounge facility and airport contact number.</a:t>
            </a:r>
            <a:endParaRPr lang="en-US" sz="1750" dirty="0"/>
          </a:p>
        </p:txBody>
      </p:sp>
      <p:sp>
        <p:nvSpPr>
          <p:cNvPr id="10" name="Text 6"/>
          <p:cNvSpPr/>
          <p:nvPr/>
        </p:nvSpPr>
        <p:spPr>
          <a:xfrm>
            <a:off x="1530906" y="5352098"/>
            <a:ext cx="292774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Cab Service Availability</a:t>
            </a:r>
            <a:endParaRPr lang="en-US" sz="1750" dirty="0"/>
          </a:p>
        </p:txBody>
      </p:sp>
      <p:sp>
        <p:nvSpPr>
          <p:cNvPr id="11" name="Text 7"/>
          <p:cNvSpPr/>
          <p:nvPr/>
        </p:nvSpPr>
        <p:spPr>
          <a:xfrm>
            <a:off x="1530906" y="5851088"/>
            <a:ext cx="2927747"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2" name="Shape 8"/>
          <p:cNvSpPr/>
          <p:nvPr/>
        </p:nvSpPr>
        <p:spPr>
          <a:xfrm>
            <a:off x="4685467" y="3251478"/>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13" name="Text 9"/>
          <p:cNvSpPr/>
          <p:nvPr/>
        </p:nvSpPr>
        <p:spPr>
          <a:xfrm>
            <a:off x="4843939" y="3336488"/>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4" name="Text 10"/>
          <p:cNvSpPr/>
          <p:nvPr/>
        </p:nvSpPr>
        <p:spPr>
          <a:xfrm>
            <a:off x="5422583" y="32514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Friction-point</a:t>
            </a:r>
            <a:endParaRPr lang="en-US" sz="2200" dirty="0">
              <a:latin typeface="Times New Roman" panose="02020603050405020304" pitchFamily="18" charset="0"/>
              <a:cs typeface="Times New Roman" panose="02020603050405020304" pitchFamily="18" charset="0"/>
            </a:endParaRPr>
          </a:p>
        </p:txBody>
      </p:sp>
      <p:sp>
        <p:nvSpPr>
          <p:cNvPr id="15" name="Text 11"/>
          <p:cNvSpPr/>
          <p:nvPr/>
        </p:nvSpPr>
        <p:spPr>
          <a:xfrm>
            <a:off x="5422583" y="3741896"/>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The application experiences delays when loading airport search results and lacks cab service availability across all countries, impacting user convenience and global usability.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003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1.4 Detailed Profile and Booking</a:t>
            </a:r>
            <a:endParaRPr lang="en-US" sz="4450" dirty="0"/>
          </a:p>
        </p:txBody>
      </p:sp>
      <p:sp>
        <p:nvSpPr>
          <p:cNvPr id="4" name="Shape 1"/>
          <p:cNvSpPr/>
          <p:nvPr/>
        </p:nvSpPr>
        <p:spPr>
          <a:xfrm>
            <a:off x="793790" y="3242905"/>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5" name="Text 2"/>
          <p:cNvSpPr/>
          <p:nvPr/>
        </p:nvSpPr>
        <p:spPr>
          <a:xfrm>
            <a:off x="987504" y="3327916"/>
            <a:ext cx="122873"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6" name="Text 3"/>
          <p:cNvSpPr/>
          <p:nvPr/>
        </p:nvSpPr>
        <p:spPr>
          <a:xfrm>
            <a:off x="1530906" y="324290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Standout Element</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530906" y="3733324"/>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Provides a detailed overview of flights, distinguishing between domestic and international travel, including airports, airlines, and total distance covered for comprehensive insights.</a:t>
            </a:r>
            <a:endParaRPr lang="en-US" sz="1750" dirty="0"/>
          </a:p>
        </p:txBody>
      </p:sp>
      <p:sp>
        <p:nvSpPr>
          <p:cNvPr id="8" name="Shape 5"/>
          <p:cNvSpPr/>
          <p:nvPr/>
        </p:nvSpPr>
        <p:spPr>
          <a:xfrm>
            <a:off x="4685467" y="3242905"/>
            <a:ext cx="510302" cy="510302"/>
          </a:xfrm>
          <a:prstGeom prst="roundRect">
            <a:avLst>
              <a:gd name="adj" fmla="val 18669"/>
            </a:avLst>
          </a:prstGeom>
          <a:solidFill>
            <a:srgbClr val="31136C"/>
          </a:solidFill>
          <a:ln w="7620">
            <a:solidFill>
              <a:srgbClr val="4A2C85"/>
            </a:solidFill>
            <a:prstDash val="solid"/>
          </a:ln>
        </p:spPr>
        <p:txBody>
          <a:bodyPr/>
          <a:lstStyle/>
          <a:p>
            <a:endParaRPr lang="en-IN"/>
          </a:p>
        </p:txBody>
      </p:sp>
      <p:sp>
        <p:nvSpPr>
          <p:cNvPr id="9" name="Text 6"/>
          <p:cNvSpPr/>
          <p:nvPr/>
        </p:nvSpPr>
        <p:spPr>
          <a:xfrm>
            <a:off x="4843939" y="3327916"/>
            <a:ext cx="193238" cy="34028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0" name="Text 7"/>
          <p:cNvSpPr/>
          <p:nvPr/>
        </p:nvSpPr>
        <p:spPr>
          <a:xfrm>
            <a:off x="5422583" y="324290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DCD7E5"/>
                </a:solidFill>
                <a:latin typeface="Times New Roman" panose="02020603050405020304" pitchFamily="18" charset="0"/>
                <a:ea typeface="Montserrat" pitchFamily="34" charset="-122"/>
                <a:cs typeface="Times New Roman" panose="02020603050405020304" pitchFamily="18" charset="0"/>
              </a:rPr>
              <a:t>Friction-point</a:t>
            </a: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422583" y="3733324"/>
            <a:ext cx="2927747" cy="3266123"/>
          </a:xfrm>
          <a:prstGeom prst="rect">
            <a:avLst/>
          </a:prstGeom>
          <a:noFill/>
          <a:ln/>
        </p:spPr>
        <p:txBody>
          <a:bodyPr wrap="square" lIns="0" tIns="0" rIns="0" bIns="0" rtlCol="0" anchor="t"/>
          <a:lstStyle/>
          <a:p>
            <a:pPr marL="0" indent="0">
              <a:lnSpc>
                <a:spcPts val="2850"/>
              </a:lnSpc>
              <a:buNone/>
            </a:pPr>
            <a:r>
              <a:rPr lang="en-US" sz="1750" dirty="0">
                <a:solidFill>
                  <a:srgbClr val="DCD7E5"/>
                </a:solidFill>
                <a:latin typeface="Heebo Light" pitchFamily="34" charset="0"/>
                <a:ea typeface="Heebo Light" pitchFamily="34" charset="-122"/>
                <a:cs typeface="Heebo Light" pitchFamily="34" charset="-120"/>
              </a:rPr>
              <a:t>A feature can be added allowing customers to click on airlines and view their Airlines  history like name of the airlines they have travelled in till now  same in   domestic and international flights, for enhanced insights and convenience.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1155" y="573881"/>
            <a:ext cx="4794052" cy="599242"/>
          </a:xfrm>
          <a:prstGeom prst="rect">
            <a:avLst/>
          </a:prstGeom>
          <a:noFill/>
          <a:ln/>
        </p:spPr>
        <p:txBody>
          <a:bodyPr wrap="none" lIns="0" tIns="0" rIns="0" bIns="0" rtlCol="0" anchor="t"/>
          <a:lstStyle/>
          <a:p>
            <a:pPr marL="0" indent="0">
              <a:lnSpc>
                <a:spcPts val="4700"/>
              </a:lnSpc>
              <a:buNone/>
            </a:pPr>
            <a:r>
              <a:rPr lang="en-US" sz="3750" dirty="0">
                <a:solidFill>
                  <a:srgbClr val="F2F0F4"/>
                </a:solidFill>
                <a:latin typeface="Montserrat" pitchFamily="34" charset="0"/>
                <a:ea typeface="Montserrat" pitchFamily="34" charset="-122"/>
                <a:cs typeface="Montserrat" pitchFamily="34" charset="-120"/>
              </a:rPr>
              <a:t>2. Growth Plan</a:t>
            </a:r>
            <a:endParaRPr lang="en-US" sz="3750" dirty="0"/>
          </a:p>
        </p:txBody>
      </p:sp>
      <p:sp>
        <p:nvSpPr>
          <p:cNvPr id="3" name="Shape 1"/>
          <p:cNvSpPr/>
          <p:nvPr/>
        </p:nvSpPr>
        <p:spPr>
          <a:xfrm>
            <a:off x="671155" y="1556623"/>
            <a:ext cx="1328738" cy="682943"/>
          </a:xfrm>
          <a:prstGeom prst="roundRect">
            <a:avLst>
              <a:gd name="adj" fmla="val 11793"/>
            </a:avLst>
          </a:prstGeom>
          <a:solidFill>
            <a:srgbClr val="31136C"/>
          </a:solidFill>
          <a:ln w="7620">
            <a:solidFill>
              <a:srgbClr val="4A2C85"/>
            </a:solidFill>
            <a:prstDash val="solid"/>
          </a:ln>
        </p:spPr>
        <p:txBody>
          <a:bodyPr/>
          <a:lstStyle/>
          <a:p>
            <a:endParaRPr lang="en-IN"/>
          </a:p>
        </p:txBody>
      </p:sp>
      <p:sp>
        <p:nvSpPr>
          <p:cNvPr id="4" name="Text 2"/>
          <p:cNvSpPr/>
          <p:nvPr/>
        </p:nvSpPr>
        <p:spPr>
          <a:xfrm>
            <a:off x="870466" y="1706404"/>
            <a:ext cx="86558" cy="383381"/>
          </a:xfrm>
          <a:prstGeom prst="rect">
            <a:avLst/>
          </a:prstGeom>
          <a:noFill/>
          <a:ln/>
        </p:spPr>
        <p:txBody>
          <a:bodyPr wrap="none" lIns="0" tIns="0" rIns="0" bIns="0" rtlCol="0" anchor="t"/>
          <a:lstStyle/>
          <a:p>
            <a:pPr marL="0" indent="0" algn="ctr">
              <a:lnSpc>
                <a:spcPts val="3000"/>
              </a:lnSpc>
              <a:buNone/>
            </a:pPr>
            <a:r>
              <a:rPr lang="en-US" sz="1850" dirty="0">
                <a:solidFill>
                  <a:srgbClr val="DCD7E5"/>
                </a:solidFill>
                <a:latin typeface="Montserrat" pitchFamily="34" charset="0"/>
                <a:ea typeface="Montserrat" pitchFamily="34" charset="-122"/>
                <a:cs typeface="Montserrat" pitchFamily="34" charset="-120"/>
              </a:rPr>
              <a:t>1</a:t>
            </a:r>
            <a:endParaRPr lang="en-US" sz="1850" dirty="0"/>
          </a:p>
        </p:txBody>
      </p:sp>
      <p:sp>
        <p:nvSpPr>
          <p:cNvPr id="5" name="Text 3"/>
          <p:cNvSpPr/>
          <p:nvPr/>
        </p:nvSpPr>
        <p:spPr>
          <a:xfrm>
            <a:off x="2191583" y="1748314"/>
            <a:ext cx="1902857" cy="299561"/>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Goal: 5X Growth</a:t>
            </a:r>
            <a:endParaRPr lang="en-US" sz="1850" dirty="0"/>
          </a:p>
        </p:txBody>
      </p:sp>
      <p:sp>
        <p:nvSpPr>
          <p:cNvPr id="6" name="Shape 4"/>
          <p:cNvSpPr/>
          <p:nvPr/>
        </p:nvSpPr>
        <p:spPr>
          <a:xfrm>
            <a:off x="2095738" y="2230041"/>
            <a:ext cx="11767661" cy="11430"/>
          </a:xfrm>
          <a:prstGeom prst="roundRect">
            <a:avLst>
              <a:gd name="adj" fmla="val 704651"/>
            </a:avLst>
          </a:prstGeom>
          <a:solidFill>
            <a:srgbClr val="4A2C85"/>
          </a:solidFill>
          <a:ln/>
        </p:spPr>
        <p:txBody>
          <a:bodyPr/>
          <a:lstStyle/>
          <a:p>
            <a:endParaRPr lang="en-IN"/>
          </a:p>
        </p:txBody>
      </p:sp>
      <p:sp>
        <p:nvSpPr>
          <p:cNvPr id="7" name="Shape 5"/>
          <p:cNvSpPr/>
          <p:nvPr/>
        </p:nvSpPr>
        <p:spPr>
          <a:xfrm>
            <a:off x="671155" y="2335411"/>
            <a:ext cx="2657594" cy="1411605"/>
          </a:xfrm>
          <a:prstGeom prst="roundRect">
            <a:avLst>
              <a:gd name="adj" fmla="val 5706"/>
            </a:avLst>
          </a:prstGeom>
          <a:solidFill>
            <a:srgbClr val="31136C"/>
          </a:solidFill>
          <a:ln w="7620">
            <a:solidFill>
              <a:srgbClr val="4A2C85"/>
            </a:solidFill>
            <a:prstDash val="solid"/>
          </a:ln>
        </p:spPr>
        <p:txBody>
          <a:bodyPr/>
          <a:lstStyle/>
          <a:p>
            <a:endParaRPr lang="en-IN"/>
          </a:p>
        </p:txBody>
      </p:sp>
      <p:sp>
        <p:nvSpPr>
          <p:cNvPr id="8" name="Text 6"/>
          <p:cNvSpPr/>
          <p:nvPr/>
        </p:nvSpPr>
        <p:spPr>
          <a:xfrm>
            <a:off x="870466" y="2849523"/>
            <a:ext cx="136088" cy="383381"/>
          </a:xfrm>
          <a:prstGeom prst="rect">
            <a:avLst/>
          </a:prstGeom>
          <a:noFill/>
          <a:ln/>
        </p:spPr>
        <p:txBody>
          <a:bodyPr wrap="none" lIns="0" tIns="0" rIns="0" bIns="0" rtlCol="0" anchor="t"/>
          <a:lstStyle/>
          <a:p>
            <a:pPr marL="0" indent="0" algn="ctr">
              <a:lnSpc>
                <a:spcPts val="3000"/>
              </a:lnSpc>
              <a:buNone/>
            </a:pPr>
            <a:r>
              <a:rPr lang="en-US" sz="1850" dirty="0">
                <a:solidFill>
                  <a:srgbClr val="DCD7E5"/>
                </a:solidFill>
                <a:latin typeface="Montserrat" pitchFamily="34" charset="0"/>
                <a:ea typeface="Montserrat" pitchFamily="34" charset="-122"/>
                <a:cs typeface="Montserrat" pitchFamily="34" charset="-120"/>
              </a:rPr>
              <a:t>2</a:t>
            </a:r>
            <a:endParaRPr lang="en-US" sz="1850" dirty="0"/>
          </a:p>
        </p:txBody>
      </p:sp>
      <p:sp>
        <p:nvSpPr>
          <p:cNvPr id="9" name="Text 7"/>
          <p:cNvSpPr/>
          <p:nvPr/>
        </p:nvSpPr>
        <p:spPr>
          <a:xfrm>
            <a:off x="3520440" y="2527102"/>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Organic Growth</a:t>
            </a:r>
            <a:endParaRPr lang="en-US" sz="1850" dirty="0"/>
          </a:p>
        </p:txBody>
      </p:sp>
      <p:sp>
        <p:nvSpPr>
          <p:cNvPr id="10" name="Text 8"/>
          <p:cNvSpPr/>
          <p:nvPr/>
        </p:nvSpPr>
        <p:spPr>
          <a:xfrm>
            <a:off x="3520440" y="2941677"/>
            <a:ext cx="10247114" cy="61364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Improve app store optimization by, content marketing, and social media engagement which lead to more downloads more reviews and ratings.</a:t>
            </a:r>
            <a:endParaRPr lang="en-US" sz="1500" dirty="0"/>
          </a:p>
        </p:txBody>
      </p:sp>
      <p:sp>
        <p:nvSpPr>
          <p:cNvPr id="11" name="Shape 9"/>
          <p:cNvSpPr/>
          <p:nvPr/>
        </p:nvSpPr>
        <p:spPr>
          <a:xfrm>
            <a:off x="3424595" y="3737491"/>
            <a:ext cx="10438805" cy="11430"/>
          </a:xfrm>
          <a:prstGeom prst="roundRect">
            <a:avLst>
              <a:gd name="adj" fmla="val 704651"/>
            </a:avLst>
          </a:prstGeom>
          <a:solidFill>
            <a:srgbClr val="4A2C85"/>
          </a:solidFill>
          <a:ln/>
        </p:spPr>
        <p:txBody>
          <a:bodyPr/>
          <a:lstStyle/>
          <a:p>
            <a:endParaRPr lang="en-IN"/>
          </a:p>
        </p:txBody>
      </p:sp>
      <p:sp>
        <p:nvSpPr>
          <p:cNvPr id="12" name="Shape 10"/>
          <p:cNvSpPr/>
          <p:nvPr/>
        </p:nvSpPr>
        <p:spPr>
          <a:xfrm>
            <a:off x="671155" y="3842861"/>
            <a:ext cx="3986332" cy="1104781"/>
          </a:xfrm>
          <a:prstGeom prst="roundRect">
            <a:avLst>
              <a:gd name="adj" fmla="val 7290"/>
            </a:avLst>
          </a:prstGeom>
          <a:solidFill>
            <a:srgbClr val="31136C"/>
          </a:solidFill>
          <a:ln w="7620">
            <a:solidFill>
              <a:srgbClr val="4A2C85"/>
            </a:solidFill>
            <a:prstDash val="solid"/>
          </a:ln>
        </p:spPr>
        <p:txBody>
          <a:bodyPr/>
          <a:lstStyle/>
          <a:p>
            <a:endParaRPr lang="en-IN"/>
          </a:p>
        </p:txBody>
      </p:sp>
      <p:sp>
        <p:nvSpPr>
          <p:cNvPr id="13" name="Text 11"/>
          <p:cNvSpPr/>
          <p:nvPr/>
        </p:nvSpPr>
        <p:spPr>
          <a:xfrm>
            <a:off x="870466" y="4203502"/>
            <a:ext cx="135136" cy="383381"/>
          </a:xfrm>
          <a:prstGeom prst="rect">
            <a:avLst/>
          </a:prstGeom>
          <a:noFill/>
          <a:ln/>
        </p:spPr>
        <p:txBody>
          <a:bodyPr wrap="none" lIns="0" tIns="0" rIns="0" bIns="0" rtlCol="0" anchor="t"/>
          <a:lstStyle/>
          <a:p>
            <a:pPr marL="0" indent="0" algn="ctr">
              <a:lnSpc>
                <a:spcPts val="3000"/>
              </a:lnSpc>
              <a:buNone/>
            </a:pPr>
            <a:r>
              <a:rPr lang="en-US" sz="1850" dirty="0">
                <a:solidFill>
                  <a:srgbClr val="DCD7E5"/>
                </a:solidFill>
                <a:latin typeface="Montserrat" pitchFamily="34" charset="0"/>
                <a:ea typeface="Montserrat" pitchFamily="34" charset="-122"/>
                <a:cs typeface="Montserrat" pitchFamily="34" charset="-120"/>
              </a:rPr>
              <a:t>3</a:t>
            </a:r>
            <a:endParaRPr lang="en-US" sz="1850" dirty="0"/>
          </a:p>
        </p:txBody>
      </p:sp>
      <p:sp>
        <p:nvSpPr>
          <p:cNvPr id="14" name="Text 12"/>
          <p:cNvSpPr/>
          <p:nvPr/>
        </p:nvSpPr>
        <p:spPr>
          <a:xfrm>
            <a:off x="4849178" y="4034552"/>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Referral Programs</a:t>
            </a:r>
            <a:endParaRPr lang="en-US" sz="1850" dirty="0"/>
          </a:p>
        </p:txBody>
      </p:sp>
      <p:sp>
        <p:nvSpPr>
          <p:cNvPr id="15" name="Text 13"/>
          <p:cNvSpPr/>
          <p:nvPr/>
        </p:nvSpPr>
        <p:spPr>
          <a:xfrm>
            <a:off x="4849178" y="4449128"/>
            <a:ext cx="8601670" cy="306824"/>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Implement a referral program that incentivizes users to recommend the app to their friends and family.</a:t>
            </a:r>
            <a:endParaRPr lang="en-US" sz="1500" dirty="0"/>
          </a:p>
        </p:txBody>
      </p:sp>
      <p:sp>
        <p:nvSpPr>
          <p:cNvPr id="16" name="Shape 14"/>
          <p:cNvSpPr/>
          <p:nvPr/>
        </p:nvSpPr>
        <p:spPr>
          <a:xfrm>
            <a:off x="4753332" y="4938117"/>
            <a:ext cx="9110067" cy="11430"/>
          </a:xfrm>
          <a:prstGeom prst="roundRect">
            <a:avLst>
              <a:gd name="adj" fmla="val 704651"/>
            </a:avLst>
          </a:prstGeom>
          <a:solidFill>
            <a:srgbClr val="4A2C85"/>
          </a:solidFill>
          <a:ln/>
        </p:spPr>
        <p:txBody>
          <a:bodyPr/>
          <a:lstStyle/>
          <a:p>
            <a:endParaRPr lang="en-IN"/>
          </a:p>
        </p:txBody>
      </p:sp>
      <p:sp>
        <p:nvSpPr>
          <p:cNvPr id="17" name="Shape 15"/>
          <p:cNvSpPr/>
          <p:nvPr/>
        </p:nvSpPr>
        <p:spPr>
          <a:xfrm>
            <a:off x="671155" y="5043488"/>
            <a:ext cx="5315188" cy="1104781"/>
          </a:xfrm>
          <a:prstGeom prst="roundRect">
            <a:avLst>
              <a:gd name="adj" fmla="val 7290"/>
            </a:avLst>
          </a:prstGeom>
          <a:solidFill>
            <a:srgbClr val="31136C"/>
          </a:solidFill>
          <a:ln w="7620">
            <a:solidFill>
              <a:srgbClr val="4A2C85"/>
            </a:solidFill>
            <a:prstDash val="solid"/>
          </a:ln>
        </p:spPr>
        <p:txBody>
          <a:bodyPr/>
          <a:lstStyle/>
          <a:p>
            <a:endParaRPr lang="en-IN"/>
          </a:p>
        </p:txBody>
      </p:sp>
      <p:sp>
        <p:nvSpPr>
          <p:cNvPr id="18" name="Text 16"/>
          <p:cNvSpPr/>
          <p:nvPr/>
        </p:nvSpPr>
        <p:spPr>
          <a:xfrm>
            <a:off x="870466" y="5404128"/>
            <a:ext cx="158353" cy="383381"/>
          </a:xfrm>
          <a:prstGeom prst="rect">
            <a:avLst/>
          </a:prstGeom>
          <a:noFill/>
          <a:ln/>
        </p:spPr>
        <p:txBody>
          <a:bodyPr wrap="none" lIns="0" tIns="0" rIns="0" bIns="0" rtlCol="0" anchor="t"/>
          <a:lstStyle/>
          <a:p>
            <a:pPr marL="0" indent="0" algn="ctr">
              <a:lnSpc>
                <a:spcPts val="3000"/>
              </a:lnSpc>
              <a:buNone/>
            </a:pPr>
            <a:r>
              <a:rPr lang="en-US" sz="1850" dirty="0">
                <a:solidFill>
                  <a:srgbClr val="DCD7E5"/>
                </a:solidFill>
                <a:latin typeface="Montserrat" pitchFamily="34" charset="0"/>
                <a:ea typeface="Montserrat" pitchFamily="34" charset="-122"/>
                <a:cs typeface="Montserrat" pitchFamily="34" charset="-120"/>
              </a:rPr>
              <a:t>4</a:t>
            </a:r>
            <a:endParaRPr lang="en-US" sz="1850" dirty="0"/>
          </a:p>
        </p:txBody>
      </p:sp>
      <p:sp>
        <p:nvSpPr>
          <p:cNvPr id="19" name="Text 17"/>
          <p:cNvSpPr/>
          <p:nvPr/>
        </p:nvSpPr>
        <p:spPr>
          <a:xfrm>
            <a:off x="6178034" y="5235178"/>
            <a:ext cx="2396966" cy="299561"/>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Partnerships</a:t>
            </a:r>
            <a:endParaRPr lang="en-US" sz="1850" dirty="0"/>
          </a:p>
        </p:txBody>
      </p:sp>
      <p:sp>
        <p:nvSpPr>
          <p:cNvPr id="20" name="Text 18"/>
          <p:cNvSpPr/>
          <p:nvPr/>
        </p:nvSpPr>
        <p:spPr>
          <a:xfrm>
            <a:off x="6178034" y="5649754"/>
            <a:ext cx="6787039" cy="306824"/>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Explore partnerships with travel agencies, airlines, and other relevant businesses.</a:t>
            </a:r>
            <a:endParaRPr lang="en-US" sz="1500" dirty="0"/>
          </a:p>
        </p:txBody>
      </p:sp>
      <p:sp>
        <p:nvSpPr>
          <p:cNvPr id="21" name="Shape 19"/>
          <p:cNvSpPr/>
          <p:nvPr/>
        </p:nvSpPr>
        <p:spPr>
          <a:xfrm>
            <a:off x="6082189" y="6138743"/>
            <a:ext cx="7781211" cy="11430"/>
          </a:xfrm>
          <a:prstGeom prst="roundRect">
            <a:avLst>
              <a:gd name="adj" fmla="val 704651"/>
            </a:avLst>
          </a:prstGeom>
          <a:solidFill>
            <a:srgbClr val="4A2C85"/>
          </a:solidFill>
          <a:ln/>
        </p:spPr>
        <p:txBody>
          <a:bodyPr/>
          <a:lstStyle/>
          <a:p>
            <a:endParaRPr lang="en-IN"/>
          </a:p>
        </p:txBody>
      </p:sp>
      <p:sp>
        <p:nvSpPr>
          <p:cNvPr id="22" name="Shape 20"/>
          <p:cNvSpPr/>
          <p:nvPr/>
        </p:nvSpPr>
        <p:spPr>
          <a:xfrm>
            <a:off x="671155" y="6244114"/>
            <a:ext cx="6644045" cy="1411605"/>
          </a:xfrm>
          <a:prstGeom prst="roundRect">
            <a:avLst>
              <a:gd name="adj" fmla="val 5706"/>
            </a:avLst>
          </a:prstGeom>
          <a:solidFill>
            <a:srgbClr val="31136C"/>
          </a:solidFill>
          <a:ln w="7620">
            <a:solidFill>
              <a:srgbClr val="4A2C85"/>
            </a:solidFill>
            <a:prstDash val="solid"/>
          </a:ln>
        </p:spPr>
        <p:txBody>
          <a:bodyPr/>
          <a:lstStyle/>
          <a:p>
            <a:endParaRPr lang="en-IN"/>
          </a:p>
        </p:txBody>
      </p:sp>
      <p:sp>
        <p:nvSpPr>
          <p:cNvPr id="23" name="Text 21"/>
          <p:cNvSpPr/>
          <p:nvPr/>
        </p:nvSpPr>
        <p:spPr>
          <a:xfrm>
            <a:off x="870466" y="6758226"/>
            <a:ext cx="135612" cy="383381"/>
          </a:xfrm>
          <a:prstGeom prst="rect">
            <a:avLst/>
          </a:prstGeom>
          <a:noFill/>
          <a:ln/>
        </p:spPr>
        <p:txBody>
          <a:bodyPr wrap="none" lIns="0" tIns="0" rIns="0" bIns="0" rtlCol="0" anchor="t"/>
          <a:lstStyle/>
          <a:p>
            <a:pPr marL="0" indent="0" algn="ctr">
              <a:lnSpc>
                <a:spcPts val="3000"/>
              </a:lnSpc>
              <a:buNone/>
            </a:pPr>
            <a:r>
              <a:rPr lang="en-US" sz="1850" dirty="0">
                <a:solidFill>
                  <a:srgbClr val="DCD7E5"/>
                </a:solidFill>
                <a:latin typeface="Montserrat" pitchFamily="34" charset="0"/>
                <a:ea typeface="Montserrat" pitchFamily="34" charset="-122"/>
                <a:cs typeface="Montserrat" pitchFamily="34" charset="-120"/>
              </a:rPr>
              <a:t>5</a:t>
            </a:r>
            <a:endParaRPr lang="en-US" sz="1850" dirty="0"/>
          </a:p>
        </p:txBody>
      </p:sp>
      <p:sp>
        <p:nvSpPr>
          <p:cNvPr id="24" name="Text 22"/>
          <p:cNvSpPr/>
          <p:nvPr/>
        </p:nvSpPr>
        <p:spPr>
          <a:xfrm>
            <a:off x="7506891" y="6435804"/>
            <a:ext cx="2479000" cy="299561"/>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Engagement Tactics</a:t>
            </a:r>
            <a:endParaRPr lang="en-US" sz="1850" dirty="0"/>
          </a:p>
        </p:txBody>
      </p:sp>
      <p:sp>
        <p:nvSpPr>
          <p:cNvPr id="25" name="Text 23"/>
          <p:cNvSpPr/>
          <p:nvPr/>
        </p:nvSpPr>
        <p:spPr>
          <a:xfrm>
            <a:off x="7506891" y="6850380"/>
            <a:ext cx="6260663" cy="613648"/>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Develop engaging features like flight bookings which can lead to more engagement personalized recommendations, and content to retain users.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683" y="554593"/>
            <a:ext cx="5040511" cy="630079"/>
          </a:xfrm>
          <a:prstGeom prst="rect">
            <a:avLst/>
          </a:prstGeom>
          <a:noFill/>
          <a:ln/>
        </p:spPr>
        <p:txBody>
          <a:bodyPr wrap="none" lIns="0" tIns="0" rIns="0" bIns="0" rtlCol="0" anchor="t"/>
          <a:lstStyle/>
          <a:p>
            <a:pPr marL="0" indent="0">
              <a:lnSpc>
                <a:spcPts val="4950"/>
              </a:lnSpc>
              <a:buNone/>
            </a:pPr>
            <a:r>
              <a:rPr lang="en-US" sz="3950" dirty="0">
                <a:solidFill>
                  <a:srgbClr val="F2F0F4"/>
                </a:solidFill>
                <a:latin typeface="Montserrat" pitchFamily="34" charset="0"/>
                <a:ea typeface="Montserrat" pitchFamily="34" charset="-122"/>
                <a:cs typeface="Montserrat" pitchFamily="34" charset="-120"/>
              </a:rPr>
              <a:t>2. Metrics Funnel </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64781" y="2320409"/>
            <a:ext cx="90964"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029795" y="2172295"/>
            <a:ext cx="1298496"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Download</a:t>
            </a:r>
            <a:endParaRPr lang="en-US" sz="1950" dirty="0"/>
          </a:p>
        </p:txBody>
      </p:sp>
      <p:sp>
        <p:nvSpPr>
          <p:cNvPr id="6" name="Shape 3"/>
          <p:cNvSpPr/>
          <p:nvPr/>
        </p:nvSpPr>
        <p:spPr>
          <a:xfrm>
            <a:off x="4878586" y="3087410"/>
            <a:ext cx="8995767" cy="11430"/>
          </a:xfrm>
          <a:prstGeom prst="roundRect">
            <a:avLst>
              <a:gd name="adj" fmla="val 740878"/>
            </a:avLst>
          </a:prstGeom>
          <a:solidFill>
            <a:srgbClr val="4A2C85"/>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8" name="Text 4"/>
          <p:cNvSpPr/>
          <p:nvPr/>
        </p:nvSpPr>
        <p:spPr>
          <a:xfrm>
            <a:off x="3938707" y="3662482"/>
            <a:ext cx="143113"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9" name="Text 5"/>
          <p:cNvSpPr/>
          <p:nvPr/>
        </p:nvSpPr>
        <p:spPr>
          <a:xfrm>
            <a:off x="5847755" y="3484959"/>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Onboarding</a:t>
            </a:r>
            <a:endParaRPr lang="en-US" sz="1950" dirty="0"/>
          </a:p>
        </p:txBody>
      </p:sp>
      <p:sp>
        <p:nvSpPr>
          <p:cNvPr id="10" name="Text 6"/>
          <p:cNvSpPr/>
          <p:nvPr/>
        </p:nvSpPr>
        <p:spPr>
          <a:xfrm>
            <a:off x="5847755" y="3920966"/>
            <a:ext cx="5708213" cy="32242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Users complete the onboarding process and set up their profiles.</a:t>
            </a:r>
            <a:endParaRPr lang="en-US" sz="1550" dirty="0"/>
          </a:p>
        </p:txBody>
      </p:sp>
      <p:sp>
        <p:nvSpPr>
          <p:cNvPr id="11" name="Shape 7"/>
          <p:cNvSpPr/>
          <p:nvPr/>
        </p:nvSpPr>
        <p:spPr>
          <a:xfrm>
            <a:off x="5696545" y="4621768"/>
            <a:ext cx="8177808" cy="11430"/>
          </a:xfrm>
          <a:prstGeom prst="roundRect">
            <a:avLst>
              <a:gd name="adj" fmla="val 740878"/>
            </a:avLst>
          </a:prstGeom>
          <a:solidFill>
            <a:srgbClr val="4A2C85"/>
          </a:solidFill>
          <a:ln/>
        </p:spPr>
        <p:txBody>
          <a:bodyPr/>
          <a:lstStyle/>
          <a:p>
            <a:endParaRPr lang="en-IN"/>
          </a:p>
        </p:txBody>
      </p:sp>
      <p:pic>
        <p:nvPicPr>
          <p:cNvPr id="12"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3" name="Text 8"/>
          <p:cNvSpPr/>
          <p:nvPr/>
        </p:nvSpPr>
        <p:spPr>
          <a:xfrm>
            <a:off x="3939183" y="5196840"/>
            <a:ext cx="142161"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4" name="Text 9"/>
          <p:cNvSpPr/>
          <p:nvPr/>
        </p:nvSpPr>
        <p:spPr>
          <a:xfrm>
            <a:off x="6665714" y="5019318"/>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Flight Search</a:t>
            </a:r>
            <a:endParaRPr lang="en-US" sz="1950" dirty="0"/>
          </a:p>
        </p:txBody>
      </p:sp>
      <p:sp>
        <p:nvSpPr>
          <p:cNvPr id="15" name="Text 10"/>
          <p:cNvSpPr/>
          <p:nvPr/>
        </p:nvSpPr>
        <p:spPr>
          <a:xfrm>
            <a:off x="6665714" y="5455325"/>
            <a:ext cx="5856089" cy="322421"/>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Users start searching for flights using the app's filters and options.</a:t>
            </a:r>
            <a:endParaRPr lang="en-US" sz="1550" dirty="0"/>
          </a:p>
        </p:txBody>
      </p:sp>
      <p:sp>
        <p:nvSpPr>
          <p:cNvPr id="16" name="Shape 11"/>
          <p:cNvSpPr/>
          <p:nvPr/>
        </p:nvSpPr>
        <p:spPr>
          <a:xfrm>
            <a:off x="6514505" y="6156127"/>
            <a:ext cx="7359848" cy="11430"/>
          </a:xfrm>
          <a:prstGeom prst="roundRect">
            <a:avLst>
              <a:gd name="adj" fmla="val 740878"/>
            </a:avLst>
          </a:prstGeom>
          <a:solidFill>
            <a:srgbClr val="4A2C85"/>
          </a:solidFill>
          <a:ln/>
        </p:spPr>
        <p:txBody>
          <a:bodyPr/>
          <a:lstStyle/>
          <a:p>
            <a:endParaRPr lang="en-IN"/>
          </a:p>
        </p:txBody>
      </p:sp>
      <p:pic>
        <p:nvPicPr>
          <p:cNvPr id="17"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8" name="Text 12"/>
          <p:cNvSpPr/>
          <p:nvPr/>
        </p:nvSpPr>
        <p:spPr>
          <a:xfrm>
            <a:off x="3927038" y="6731198"/>
            <a:ext cx="166568" cy="403265"/>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4</a:t>
            </a:r>
            <a:endParaRPr lang="en-US" sz="1950" dirty="0"/>
          </a:p>
        </p:txBody>
      </p:sp>
      <p:sp>
        <p:nvSpPr>
          <p:cNvPr id="19" name="Text 13"/>
          <p:cNvSpPr/>
          <p:nvPr/>
        </p:nvSpPr>
        <p:spPr>
          <a:xfrm>
            <a:off x="7483554" y="6392466"/>
            <a:ext cx="2520196" cy="315039"/>
          </a:xfrm>
          <a:prstGeom prst="rect">
            <a:avLst/>
          </a:prstGeom>
          <a:noFill/>
          <a:ln/>
        </p:spPr>
        <p:txBody>
          <a:bodyPr wrap="none" lIns="0" tIns="0" rIns="0" bIns="0" rtlCol="0" anchor="t"/>
          <a:lstStyle/>
          <a:p>
            <a:pPr marL="0" indent="0" algn="l">
              <a:lnSpc>
                <a:spcPts val="2450"/>
              </a:lnSpc>
              <a:buNone/>
            </a:pPr>
            <a:r>
              <a:rPr lang="en-US" sz="1950" dirty="0">
                <a:solidFill>
                  <a:srgbClr val="DCD7E5"/>
                </a:solidFill>
                <a:latin typeface="Montserrat" pitchFamily="34" charset="0"/>
                <a:ea typeface="Montserrat" pitchFamily="34" charset="-122"/>
                <a:cs typeface="Montserrat" pitchFamily="34" charset="-120"/>
              </a:rPr>
              <a:t>Overall history</a:t>
            </a:r>
            <a:endParaRPr lang="en-US" sz="1950" dirty="0"/>
          </a:p>
        </p:txBody>
      </p:sp>
      <p:sp>
        <p:nvSpPr>
          <p:cNvPr id="20" name="Text 14"/>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Users return to the app to see bookings, history  use app features, and engage with content.</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60678"/>
            <a:ext cx="6506647" cy="708779"/>
          </a:xfrm>
          <a:prstGeom prst="rect">
            <a:avLst/>
          </a:prstGeom>
          <a:noFill/>
          <a:ln/>
        </p:spPr>
        <p:txBody>
          <a:bodyPr wrap="none" lIns="0" tIns="0" rIns="0" bIns="0" rtlCol="0" anchor="t"/>
          <a:lstStyle/>
          <a:p>
            <a:pPr marL="0" indent="0">
              <a:lnSpc>
                <a:spcPts val="5550"/>
              </a:lnSpc>
              <a:buNone/>
            </a:pPr>
            <a:r>
              <a:rPr lang="en-US" sz="4450" dirty="0">
                <a:solidFill>
                  <a:srgbClr val="F2F0F4"/>
                </a:solidFill>
                <a:latin typeface="Montserrat" pitchFamily="34" charset="0"/>
                <a:ea typeface="Montserrat" pitchFamily="34" charset="-122"/>
                <a:cs typeface="Montserrat" pitchFamily="34" charset="-120"/>
              </a:rPr>
              <a:t>4. Data-Driven Insights</a:t>
            </a:r>
            <a:endParaRPr lang="en-US" sz="4450" dirty="0"/>
          </a:p>
        </p:txBody>
      </p:sp>
      <p:sp>
        <p:nvSpPr>
          <p:cNvPr id="4" name="Text 1"/>
          <p:cNvSpPr/>
          <p:nvPr/>
        </p:nvSpPr>
        <p:spPr>
          <a:xfrm>
            <a:off x="6280190" y="1822966"/>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1</a:t>
            </a:r>
            <a:endParaRPr lang="en-US" sz="5850" dirty="0"/>
          </a:p>
        </p:txBody>
      </p:sp>
      <p:sp>
        <p:nvSpPr>
          <p:cNvPr id="5" name="Text 2"/>
          <p:cNvSpPr/>
          <p:nvPr/>
        </p:nvSpPr>
        <p:spPr>
          <a:xfrm>
            <a:off x="8640723" y="285476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CD7E5"/>
                </a:solidFill>
                <a:latin typeface="Montserrat" pitchFamily="34" charset="0"/>
                <a:ea typeface="Montserrat" pitchFamily="34" charset="-122"/>
                <a:cs typeface="Montserrat" pitchFamily="34" charset="-120"/>
              </a:rPr>
              <a:t>User Flow Analysis</a:t>
            </a:r>
            <a:endParaRPr lang="en-US" sz="2200" dirty="0"/>
          </a:p>
        </p:txBody>
      </p:sp>
      <p:sp>
        <p:nvSpPr>
          <p:cNvPr id="6" name="Text 3"/>
          <p:cNvSpPr/>
          <p:nvPr/>
        </p:nvSpPr>
        <p:spPr>
          <a:xfrm>
            <a:off x="6280190" y="4002881"/>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2</a:t>
            </a:r>
            <a:endParaRPr lang="en-US" sz="5850" dirty="0"/>
          </a:p>
        </p:txBody>
      </p:sp>
      <p:sp>
        <p:nvSpPr>
          <p:cNvPr id="7" name="Text 4"/>
          <p:cNvSpPr/>
          <p:nvPr/>
        </p:nvSpPr>
        <p:spPr>
          <a:xfrm>
            <a:off x="8640723" y="503467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CD7E5"/>
                </a:solidFill>
                <a:latin typeface="Montserrat" pitchFamily="34" charset="0"/>
                <a:ea typeface="Montserrat" pitchFamily="34" charset="-122"/>
                <a:cs typeface="Montserrat" pitchFamily="34" charset="-120"/>
              </a:rPr>
              <a:t>Metrics Funnel</a:t>
            </a:r>
            <a:endParaRPr lang="en-US" sz="2200" dirty="0"/>
          </a:p>
        </p:txBody>
      </p:sp>
      <p:sp>
        <p:nvSpPr>
          <p:cNvPr id="8" name="Text 5"/>
          <p:cNvSpPr/>
          <p:nvPr/>
        </p:nvSpPr>
        <p:spPr>
          <a:xfrm>
            <a:off x="6280190" y="6182797"/>
            <a:ext cx="7556421" cy="748427"/>
          </a:xfrm>
          <a:prstGeom prst="rect">
            <a:avLst/>
          </a:prstGeom>
          <a:noFill/>
          <a:ln/>
        </p:spPr>
        <p:txBody>
          <a:bodyPr wrap="none" lIns="0" tIns="0" rIns="0" bIns="0" rtlCol="0" anchor="t"/>
          <a:lstStyle/>
          <a:p>
            <a:pPr marL="0" indent="0" algn="ctr">
              <a:lnSpc>
                <a:spcPts val="5850"/>
              </a:lnSpc>
              <a:buNone/>
            </a:pPr>
            <a:r>
              <a:rPr lang="en-US" sz="5850" dirty="0">
                <a:solidFill>
                  <a:srgbClr val="DCD7E5"/>
                </a:solidFill>
                <a:latin typeface="Montserrat" pitchFamily="34" charset="0"/>
                <a:ea typeface="Montserrat" pitchFamily="34" charset="-122"/>
                <a:cs typeface="Montserrat" pitchFamily="34" charset="-120"/>
              </a:rPr>
              <a:t>3</a:t>
            </a:r>
            <a:endParaRPr lang="en-US" sz="5850" dirty="0"/>
          </a:p>
        </p:txBody>
      </p:sp>
      <p:sp>
        <p:nvSpPr>
          <p:cNvPr id="9" name="Text 6"/>
          <p:cNvSpPr/>
          <p:nvPr/>
        </p:nvSpPr>
        <p:spPr>
          <a:xfrm>
            <a:off x="8640723" y="721459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CD7E5"/>
                </a:solidFill>
                <a:latin typeface="Montserrat" pitchFamily="34" charset="0"/>
                <a:ea typeface="Montserrat" pitchFamily="34" charset="-122"/>
                <a:cs typeface="Montserrat" pitchFamily="34" charset="-120"/>
              </a:rPr>
              <a:t>Growth Strategies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580</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Times New Roman</vt:lpstr>
      <vt:lpstr>Heebo Bold</vt:lpstr>
      <vt:lpstr>Heebo Light</vt:lpstr>
      <vt:lpstr>Arial</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Rudransh Sharma</cp:lastModifiedBy>
  <cp:revision>2</cp:revision>
  <dcterms:created xsi:type="dcterms:W3CDTF">2024-12-07T06:39:29Z</dcterms:created>
  <dcterms:modified xsi:type="dcterms:W3CDTF">2024-12-07T06:45:54Z</dcterms:modified>
</cp:coreProperties>
</file>